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9601200" cy="12801600" type="A3"/>
  <p:notesSz cx="6807200" cy="9939338"/>
  <p:defaultText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032">
          <p15:clr>
            <a:srgbClr val="A4A3A4"/>
          </p15:clr>
        </p15:guide>
        <p15:guide id="2" pos="302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7048" autoAdjust="0"/>
    <p:restoredTop sz="96391" autoAdjust="0"/>
  </p:normalViewPr>
  <p:slideViewPr>
    <p:cSldViewPr>
      <p:cViewPr varScale="1">
        <p:scale>
          <a:sx n="62" d="100"/>
          <a:sy n="62" d="100"/>
        </p:scale>
        <p:origin x="3642" y="108"/>
      </p:cViewPr>
      <p:guideLst>
        <p:guide orient="horz" pos="4032"/>
        <p:guide pos="302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49575" cy="496888"/>
          </a:xfrm>
          <a:prstGeom prst="rect">
            <a:avLst/>
          </a:prstGeom>
        </p:spPr>
        <p:txBody>
          <a:bodyPr vert="horz" lIns="91433" tIns="45716" rIns="91433" bIns="45716"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9" y="0"/>
            <a:ext cx="2949575" cy="496888"/>
          </a:xfrm>
          <a:prstGeom prst="rect">
            <a:avLst/>
          </a:prstGeom>
        </p:spPr>
        <p:txBody>
          <a:bodyPr vert="horz" lIns="91433" tIns="45716" rIns="91433" bIns="45716" rtlCol="0"/>
          <a:lstStyle>
            <a:lvl1pPr algn="r">
              <a:defRPr sz="1200"/>
            </a:lvl1pPr>
          </a:lstStyle>
          <a:p>
            <a:fld id="{A1BB5669-9AAB-46CE-85E5-F110887DE1D9}" type="datetimeFigureOut">
              <a:rPr kumimoji="1" lang="ja-JP" altLang="en-US" smtClean="0"/>
              <a:t>2019/10/21</a:t>
            </a:fld>
            <a:endParaRPr kumimoji="1" lang="ja-JP" altLang="en-US"/>
          </a:p>
        </p:txBody>
      </p:sp>
      <p:sp>
        <p:nvSpPr>
          <p:cNvPr id="4" name="スライド イメージ プレースホルダー 3"/>
          <p:cNvSpPr>
            <a:spLocks noGrp="1" noRot="1" noChangeAspect="1"/>
          </p:cNvSpPr>
          <p:nvPr>
            <p:ph type="sldImg" idx="2"/>
          </p:nvPr>
        </p:nvSpPr>
        <p:spPr>
          <a:xfrm>
            <a:off x="2006600" y="746125"/>
            <a:ext cx="2794000" cy="3725863"/>
          </a:xfrm>
          <a:prstGeom prst="rect">
            <a:avLst/>
          </a:prstGeom>
          <a:noFill/>
          <a:ln w="12700">
            <a:solidFill>
              <a:prstClr val="black"/>
            </a:solidFill>
          </a:ln>
        </p:spPr>
        <p:txBody>
          <a:bodyPr vert="horz" lIns="91433" tIns="45716" rIns="91433" bIns="45716" rtlCol="0" anchor="ctr"/>
          <a:lstStyle/>
          <a:p>
            <a:endParaRPr lang="ja-JP" altLang="en-US"/>
          </a:p>
        </p:txBody>
      </p:sp>
      <p:sp>
        <p:nvSpPr>
          <p:cNvPr id="5" name="ノート プレースホルダー 4"/>
          <p:cNvSpPr>
            <a:spLocks noGrp="1"/>
          </p:cNvSpPr>
          <p:nvPr>
            <p:ph type="body" sz="quarter" idx="3"/>
          </p:nvPr>
        </p:nvSpPr>
        <p:spPr>
          <a:xfrm>
            <a:off x="681038" y="4721225"/>
            <a:ext cx="5445125" cy="4471988"/>
          </a:xfrm>
          <a:prstGeom prst="rect">
            <a:avLst/>
          </a:prstGeom>
        </p:spPr>
        <p:txBody>
          <a:bodyPr vert="horz" lIns="91433" tIns="45716" rIns="91433" bIns="45716"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1" y="9440864"/>
            <a:ext cx="2949575" cy="496887"/>
          </a:xfrm>
          <a:prstGeom prst="rect">
            <a:avLst/>
          </a:prstGeom>
        </p:spPr>
        <p:txBody>
          <a:bodyPr vert="horz" lIns="91433" tIns="45716" rIns="91433" bIns="45716"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9" y="9440864"/>
            <a:ext cx="2949575" cy="496887"/>
          </a:xfrm>
          <a:prstGeom prst="rect">
            <a:avLst/>
          </a:prstGeom>
        </p:spPr>
        <p:txBody>
          <a:bodyPr vert="horz" lIns="91433" tIns="45716" rIns="91433" bIns="45716" rtlCol="0" anchor="b"/>
          <a:lstStyle>
            <a:lvl1pPr algn="r">
              <a:defRPr sz="1200"/>
            </a:lvl1pPr>
          </a:lstStyle>
          <a:p>
            <a:fld id="{38FCFCEE-E886-4889-8956-5CF70C8AEB9C}" type="slidenum">
              <a:rPr kumimoji="1" lang="ja-JP" altLang="en-US" smtClean="0"/>
              <a:t>‹#›</a:t>
            </a:fld>
            <a:endParaRPr kumimoji="1" lang="ja-JP" altLang="en-US"/>
          </a:p>
        </p:txBody>
      </p:sp>
    </p:spTree>
    <p:extLst>
      <p:ext uri="{BB962C8B-B14F-4D97-AF65-F5344CB8AC3E}">
        <p14:creationId xmlns:p14="http://schemas.microsoft.com/office/powerpoint/2010/main" val="408568051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20090" y="3976796"/>
            <a:ext cx="8161020" cy="2744046"/>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40180" y="7254240"/>
            <a:ext cx="6720840" cy="3271520"/>
          </a:xfrm>
        </p:spPr>
        <p:txBody>
          <a:bodyPr/>
          <a:lstStyle>
            <a:lvl1pPr marL="0" indent="0" algn="ctr">
              <a:buNone/>
              <a:defRPr>
                <a:solidFill>
                  <a:schemeClr val="tx1">
                    <a:tint val="75000"/>
                  </a:schemeClr>
                </a:solidFill>
              </a:defRPr>
            </a:lvl1pPr>
            <a:lvl2pPr marL="640080" indent="0" algn="ctr">
              <a:buNone/>
              <a:defRPr>
                <a:solidFill>
                  <a:schemeClr val="tx1">
                    <a:tint val="75000"/>
                  </a:schemeClr>
                </a:solidFill>
              </a:defRPr>
            </a:lvl2pPr>
            <a:lvl3pPr marL="1280160" indent="0" algn="ctr">
              <a:buNone/>
              <a:defRPr>
                <a:solidFill>
                  <a:schemeClr val="tx1">
                    <a:tint val="75000"/>
                  </a:schemeClr>
                </a:solidFill>
              </a:defRPr>
            </a:lvl3pPr>
            <a:lvl4pPr marL="1920240" indent="0" algn="ctr">
              <a:buNone/>
              <a:defRPr>
                <a:solidFill>
                  <a:schemeClr val="tx1">
                    <a:tint val="75000"/>
                  </a:schemeClr>
                </a:solidFill>
              </a:defRPr>
            </a:lvl4pPr>
            <a:lvl5pPr marL="2560320" indent="0" algn="ctr">
              <a:buNone/>
              <a:defRPr>
                <a:solidFill>
                  <a:schemeClr val="tx1">
                    <a:tint val="75000"/>
                  </a:schemeClr>
                </a:solidFill>
              </a:defRPr>
            </a:lvl5pPr>
            <a:lvl6pPr marL="3200400" indent="0" algn="ctr">
              <a:buNone/>
              <a:defRPr>
                <a:solidFill>
                  <a:schemeClr val="tx1">
                    <a:tint val="75000"/>
                  </a:schemeClr>
                </a:solidFill>
              </a:defRPr>
            </a:lvl6pPr>
            <a:lvl7pPr marL="3840480" indent="0" algn="ctr">
              <a:buNone/>
              <a:defRPr>
                <a:solidFill>
                  <a:schemeClr val="tx1">
                    <a:tint val="75000"/>
                  </a:schemeClr>
                </a:solidFill>
              </a:defRPr>
            </a:lvl7pPr>
            <a:lvl8pPr marL="4480560" indent="0" algn="ctr">
              <a:buNone/>
              <a:defRPr>
                <a:solidFill>
                  <a:schemeClr val="tx1">
                    <a:tint val="75000"/>
                  </a:schemeClr>
                </a:solidFill>
              </a:defRPr>
            </a:lvl8pPr>
            <a:lvl9pPr marL="512064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3982392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837296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5220652" y="684531"/>
            <a:ext cx="1620203" cy="14561820"/>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360046" y="684531"/>
            <a:ext cx="4700588" cy="14561820"/>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917667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2423762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58429" y="8226214"/>
            <a:ext cx="8161020" cy="2542540"/>
          </a:xfrm>
        </p:spPr>
        <p:txBody>
          <a:bodyPr anchor="t"/>
          <a:lstStyle>
            <a:lvl1pPr algn="l">
              <a:defRPr sz="56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58429" y="5425866"/>
            <a:ext cx="8161020" cy="2800349"/>
          </a:xfrm>
        </p:spPr>
        <p:txBody>
          <a:bodyPr anchor="b"/>
          <a:lstStyle>
            <a:lvl1pPr marL="0" indent="0">
              <a:buNone/>
              <a:defRPr sz="2800">
                <a:solidFill>
                  <a:schemeClr val="tx1">
                    <a:tint val="75000"/>
                  </a:schemeClr>
                </a:solidFill>
              </a:defRPr>
            </a:lvl1pPr>
            <a:lvl2pPr marL="640080" indent="0">
              <a:buNone/>
              <a:defRPr sz="2500">
                <a:solidFill>
                  <a:schemeClr val="tx1">
                    <a:tint val="75000"/>
                  </a:schemeClr>
                </a:solidFill>
              </a:defRPr>
            </a:lvl2pPr>
            <a:lvl3pPr marL="1280160" indent="0">
              <a:buNone/>
              <a:defRPr sz="2200">
                <a:solidFill>
                  <a:schemeClr val="tx1">
                    <a:tint val="75000"/>
                  </a:schemeClr>
                </a:solidFill>
              </a:defRPr>
            </a:lvl3pPr>
            <a:lvl4pPr marL="1920240" indent="0">
              <a:buNone/>
              <a:defRPr sz="2000">
                <a:solidFill>
                  <a:schemeClr val="tx1">
                    <a:tint val="75000"/>
                  </a:schemeClr>
                </a:solidFill>
              </a:defRPr>
            </a:lvl4pPr>
            <a:lvl5pPr marL="2560320" indent="0">
              <a:buNone/>
              <a:defRPr sz="2000">
                <a:solidFill>
                  <a:schemeClr val="tx1">
                    <a:tint val="75000"/>
                  </a:schemeClr>
                </a:solidFill>
              </a:defRPr>
            </a:lvl5pPr>
            <a:lvl6pPr marL="3200400" indent="0">
              <a:buNone/>
              <a:defRPr sz="2000">
                <a:solidFill>
                  <a:schemeClr val="tx1">
                    <a:tint val="75000"/>
                  </a:schemeClr>
                </a:solidFill>
              </a:defRPr>
            </a:lvl6pPr>
            <a:lvl7pPr marL="3840480" indent="0">
              <a:buNone/>
              <a:defRPr sz="2000">
                <a:solidFill>
                  <a:schemeClr val="tx1">
                    <a:tint val="75000"/>
                  </a:schemeClr>
                </a:solidFill>
              </a:defRPr>
            </a:lvl7pPr>
            <a:lvl8pPr marL="4480560" indent="0">
              <a:buNone/>
              <a:defRPr sz="2000">
                <a:solidFill>
                  <a:schemeClr val="tx1">
                    <a:tint val="75000"/>
                  </a:schemeClr>
                </a:solidFill>
              </a:defRPr>
            </a:lvl8pPr>
            <a:lvl9pPr marL="5120640" indent="0">
              <a:buNone/>
              <a:defRPr sz="20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5976055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360046"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3680461"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318626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0" y="512658"/>
            <a:ext cx="8641080" cy="21336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1" y="2865544"/>
            <a:ext cx="4242197"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80061" y="4059766"/>
            <a:ext cx="4242197"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877278" y="2865544"/>
            <a:ext cx="4243863"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877278" y="4059766"/>
            <a:ext cx="4243863"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6790902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900535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33108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1" y="509694"/>
            <a:ext cx="3158729" cy="2169160"/>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753803" y="509695"/>
            <a:ext cx="5367338" cy="10925811"/>
          </a:xfrm>
        </p:spPr>
        <p:txBody>
          <a:bodyPr/>
          <a:lstStyle>
            <a:lvl1pPr>
              <a:defRPr sz="4500"/>
            </a:lvl1pPr>
            <a:lvl2pPr>
              <a:defRPr sz="3900"/>
            </a:lvl2pPr>
            <a:lvl3pPr>
              <a:defRPr sz="3400"/>
            </a:lvl3pPr>
            <a:lvl4pPr>
              <a:defRPr sz="2800"/>
            </a:lvl4pPr>
            <a:lvl5pPr>
              <a:defRPr sz="2800"/>
            </a:lvl5pPr>
            <a:lvl6pPr>
              <a:defRPr sz="2800"/>
            </a:lvl6pPr>
            <a:lvl7pPr>
              <a:defRPr sz="2800"/>
            </a:lvl7pPr>
            <a:lvl8pPr>
              <a:defRPr sz="2800"/>
            </a:lvl8pPr>
            <a:lvl9pPr>
              <a:defRPr sz="2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80061" y="2678855"/>
            <a:ext cx="3158729" cy="8756651"/>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9964084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881902" y="8961121"/>
            <a:ext cx="5760720" cy="1057911"/>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881902" y="1143846"/>
            <a:ext cx="5760720" cy="7680960"/>
          </a:xfrm>
        </p:spPr>
        <p:txBody>
          <a:bodyPr/>
          <a:lstStyle>
            <a:lvl1pPr marL="0" indent="0">
              <a:buNone/>
              <a:defRPr sz="4500"/>
            </a:lvl1pPr>
            <a:lvl2pPr marL="640080" indent="0">
              <a:buNone/>
              <a:defRPr sz="3900"/>
            </a:lvl2pPr>
            <a:lvl3pPr marL="1280160" indent="0">
              <a:buNone/>
              <a:defRPr sz="340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endParaRPr kumimoji="1" lang="ja-JP" altLang="en-US"/>
          </a:p>
        </p:txBody>
      </p:sp>
      <p:sp>
        <p:nvSpPr>
          <p:cNvPr id="4" name="テキスト プレースホルダー 3"/>
          <p:cNvSpPr>
            <a:spLocks noGrp="1"/>
          </p:cNvSpPr>
          <p:nvPr>
            <p:ph type="body" sz="half" idx="2"/>
          </p:nvPr>
        </p:nvSpPr>
        <p:spPr>
          <a:xfrm>
            <a:off x="1881902" y="10019032"/>
            <a:ext cx="5760720" cy="1502409"/>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005905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80060" y="512658"/>
            <a:ext cx="8641080" cy="2133600"/>
          </a:xfrm>
          <a:prstGeom prst="rect">
            <a:avLst/>
          </a:prstGeom>
        </p:spPr>
        <p:txBody>
          <a:bodyPr vert="horz" lIns="128016" tIns="64008" rIns="128016" bIns="64008"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0" y="2987042"/>
            <a:ext cx="8641080" cy="8448464"/>
          </a:xfrm>
          <a:prstGeom prst="rect">
            <a:avLst/>
          </a:prstGeom>
        </p:spPr>
        <p:txBody>
          <a:bodyPr vert="horz" lIns="128016" tIns="64008" rIns="128016" bIns="64008"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80060" y="11865188"/>
            <a:ext cx="2240280" cy="681566"/>
          </a:xfrm>
          <a:prstGeom prst="rect">
            <a:avLst/>
          </a:prstGeom>
        </p:spPr>
        <p:txBody>
          <a:bodyPr vert="horz" lIns="128016" tIns="64008" rIns="128016" bIns="64008" rtlCol="0" anchor="ctr"/>
          <a:lstStyle>
            <a:lvl1pPr algn="l">
              <a:defRPr sz="1700">
                <a:solidFill>
                  <a:schemeClr val="tx1">
                    <a:tint val="75000"/>
                  </a:schemeClr>
                </a:solidFill>
              </a:defRPr>
            </a:lvl1p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3"/>
          </p:nvPr>
        </p:nvSpPr>
        <p:spPr>
          <a:xfrm>
            <a:off x="3280410" y="11865188"/>
            <a:ext cx="3040380" cy="681566"/>
          </a:xfrm>
          <a:prstGeom prst="rect">
            <a:avLst/>
          </a:prstGeom>
        </p:spPr>
        <p:txBody>
          <a:bodyPr vert="horz" lIns="128016" tIns="64008" rIns="128016" bIns="64008" rtlCol="0" anchor="ctr"/>
          <a:lstStyle>
            <a:lvl1pPr algn="ctr">
              <a:defRPr sz="17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880860" y="11865188"/>
            <a:ext cx="2240280" cy="681566"/>
          </a:xfrm>
          <a:prstGeom prst="rect">
            <a:avLst/>
          </a:prstGeom>
        </p:spPr>
        <p:txBody>
          <a:bodyPr vert="horz" lIns="128016" tIns="64008" rIns="128016" bIns="64008" rtlCol="0" anchor="ctr"/>
          <a:lstStyle>
            <a:lvl1pPr algn="r">
              <a:defRPr sz="1700">
                <a:solidFill>
                  <a:schemeClr val="tx1">
                    <a:tint val="75000"/>
                  </a:schemeClr>
                </a:solidFill>
              </a:defRPr>
            </a:lvl1p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957191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1280160" rtl="0" eaLnBrk="1" latinLnBrk="0" hangingPunct="1">
        <a:spcBef>
          <a:spcPct val="0"/>
        </a:spcBef>
        <a:buNone/>
        <a:defRPr kumimoji="1" sz="6200" kern="1200">
          <a:solidFill>
            <a:schemeClr val="tx1"/>
          </a:solidFill>
          <a:latin typeface="+mj-lt"/>
          <a:ea typeface="+mj-ea"/>
          <a:cs typeface="+mj-cs"/>
        </a:defRPr>
      </a:lvl1pPr>
    </p:titleStyle>
    <p:bodyStyle>
      <a:lvl1pPr marL="480060" indent="-480060" algn="l" defTabSz="1280160" rtl="0" eaLnBrk="1" latinLnBrk="0" hangingPunct="1">
        <a:spcBef>
          <a:spcPct val="20000"/>
        </a:spcBef>
        <a:buFont typeface="Arial" panose="020B0604020202020204" pitchFamily="34" charset="0"/>
        <a:buChar char="•"/>
        <a:defRPr kumimoji="1" sz="4500" kern="1200">
          <a:solidFill>
            <a:schemeClr val="tx1"/>
          </a:solidFill>
          <a:latin typeface="+mn-lt"/>
          <a:ea typeface="+mn-ea"/>
          <a:cs typeface="+mn-cs"/>
        </a:defRPr>
      </a:lvl1pPr>
      <a:lvl2pPr marL="1040130" indent="-400050" algn="l" defTabSz="1280160" rtl="0" eaLnBrk="1" latinLnBrk="0" hangingPunct="1">
        <a:spcBef>
          <a:spcPct val="20000"/>
        </a:spcBef>
        <a:buFont typeface="Arial" panose="020B0604020202020204" pitchFamily="34" charset="0"/>
        <a:buChar char="–"/>
        <a:defRPr kumimoji="1" sz="3900" kern="1200">
          <a:solidFill>
            <a:schemeClr val="tx1"/>
          </a:solidFill>
          <a:latin typeface="+mn-lt"/>
          <a:ea typeface="+mn-ea"/>
          <a:cs typeface="+mn-cs"/>
        </a:defRPr>
      </a:lvl2pPr>
      <a:lvl3pPr marL="1600200" indent="-320040" algn="l" defTabSz="1280160" rtl="0" eaLnBrk="1" latinLnBrk="0" hangingPunct="1">
        <a:spcBef>
          <a:spcPct val="20000"/>
        </a:spcBef>
        <a:buFont typeface="Arial" panose="020B0604020202020204" pitchFamily="34" charset="0"/>
        <a:buChar char="•"/>
        <a:defRPr kumimoji="1" sz="3400" kern="1200">
          <a:solidFill>
            <a:schemeClr val="tx1"/>
          </a:solidFill>
          <a:latin typeface="+mn-lt"/>
          <a:ea typeface="+mn-ea"/>
          <a:cs typeface="+mn-cs"/>
        </a:defRPr>
      </a:lvl3pPr>
      <a:lvl4pPr marL="22402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4pPr>
      <a:lvl5pPr marL="288036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5pPr>
      <a:lvl6pPr marL="352044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6pPr>
      <a:lvl7pPr marL="416052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7pPr>
      <a:lvl8pPr marL="480060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8pPr>
      <a:lvl9pPr marL="54406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9pPr>
    </p:bodyStyle>
    <p:other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124870" y="68866"/>
            <a:ext cx="9380135" cy="1871630"/>
          </a:xfrm>
          <a:prstGeom prst="rect">
            <a:avLst/>
          </a:prstGeom>
          <a:solidFill>
            <a:schemeClr val="accent6">
              <a:lumMod val="20000"/>
              <a:lumOff val="80000"/>
            </a:schemeClr>
          </a:solidFill>
          <a:ln w="57150"/>
        </p:spPr>
        <p:style>
          <a:lnRef idx="2">
            <a:schemeClr val="accent6"/>
          </a:lnRef>
          <a:fillRef idx="1">
            <a:schemeClr val="lt1"/>
          </a:fillRef>
          <a:effectRef idx="0">
            <a:schemeClr val="accent6"/>
          </a:effectRef>
          <a:fontRef idx="minor">
            <a:schemeClr val="dk1"/>
          </a:fontRef>
        </p:style>
        <p:txBody>
          <a:bodyPr lIns="0" rIns="0" rtlCol="0" anchor="b"/>
          <a:lstStyle/>
          <a:p>
            <a:r>
              <a:rPr lang="ja-JP" altLang="en-US" sz="4800" dirty="0">
                <a:solidFill>
                  <a:schemeClr val="tx1"/>
                </a:solidFill>
                <a:latin typeface="ＤＦ特太ゴシック体" panose="020B0509000000000000" pitchFamily="49" charset="-128"/>
                <a:ea typeface="ＤＦ特太ゴシック体" panose="020B0509000000000000" pitchFamily="49" charset="-128"/>
              </a:rPr>
              <a:t> </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保険証</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や</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現金</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がなくても</a:t>
            </a:r>
            <a:endParaRPr lang="en-US" altLang="ja-JP" sz="3600" dirty="0" smtClean="0">
              <a:solidFill>
                <a:schemeClr val="tx1"/>
              </a:solidFill>
              <a:latin typeface="ＤＦ特太ゴシック体" panose="020B0509000000000000" pitchFamily="49" charset="-128"/>
              <a:ea typeface="ＤＦ特太ゴシック体" panose="020B0509000000000000" pitchFamily="49" charset="-128"/>
            </a:endParaRPr>
          </a:p>
          <a:p>
            <a:pPr algn="ct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　医療機関</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等を</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受診</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できます</a:t>
            </a:r>
            <a:endParaRPr kumimoji="1" lang="ja-JP" altLang="en-US" sz="4400" dirty="0">
              <a:solidFill>
                <a:schemeClr val="tx1"/>
              </a:solidFill>
              <a:latin typeface="ＤＦ特太ゴシック体" panose="020B0509000000000000" pitchFamily="49" charset="-128"/>
              <a:ea typeface="ＤＦ特太ゴシック体" panose="020B0509000000000000" pitchFamily="49" charset="-128"/>
            </a:endParaRPr>
          </a:p>
        </p:txBody>
      </p:sp>
      <p:sp>
        <p:nvSpPr>
          <p:cNvPr id="7" name="角丸四角形 6"/>
          <p:cNvSpPr/>
          <p:nvPr/>
        </p:nvSpPr>
        <p:spPr>
          <a:xfrm>
            <a:off x="124870" y="2048508"/>
            <a:ext cx="9380135" cy="9788896"/>
          </a:xfrm>
          <a:prstGeom prst="roundRect">
            <a:avLst>
              <a:gd name="adj" fmla="val 947"/>
            </a:avLst>
          </a:prstGeom>
          <a:ln w="57150">
            <a:solidFill>
              <a:schemeClr val="accent6"/>
            </a:solidFill>
          </a:ln>
        </p:spPr>
        <p:style>
          <a:lnRef idx="2">
            <a:schemeClr val="accent6"/>
          </a:lnRef>
          <a:fillRef idx="1">
            <a:schemeClr val="lt1"/>
          </a:fillRef>
          <a:effectRef idx="0">
            <a:schemeClr val="accent6"/>
          </a:effectRef>
          <a:fontRef idx="minor">
            <a:schemeClr val="dk1"/>
          </a:fontRef>
        </p:style>
        <p:txBody>
          <a:bodyPr lIns="36000" rIns="36000" rtlCol="0" anchor="ctr"/>
          <a:lstStyle/>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〇　</a:t>
            </a:r>
            <a:r>
              <a:rPr lang="ja-JP" altLang="en-US" sz="2400" b="1" u="sng" dirty="0" smtClean="0">
                <a:solidFill>
                  <a:srgbClr val="FF0000"/>
                </a:solidFill>
                <a:latin typeface="Meiryo UI" panose="020B0604030504040204" pitchFamily="50" charset="-128"/>
                <a:ea typeface="Meiryo UI" panose="020B0604030504040204" pitchFamily="50" charset="-128"/>
              </a:rPr>
              <a:t>災害</a:t>
            </a:r>
            <a:r>
              <a:rPr lang="ja-JP" altLang="en-US" sz="2400" b="1" u="sng" dirty="0">
                <a:solidFill>
                  <a:srgbClr val="FF0000"/>
                </a:solidFill>
                <a:latin typeface="Meiryo UI" panose="020B0604030504040204" pitchFamily="50" charset="-128"/>
                <a:ea typeface="Meiryo UI" panose="020B0604030504040204" pitchFamily="50" charset="-128"/>
              </a:rPr>
              <a:t>救助法の適用市町村の住民の方で</a:t>
            </a:r>
            <a:r>
              <a:rPr lang="ja-JP" altLang="en-US" sz="2400" dirty="0" smtClean="0">
                <a:solidFill>
                  <a:schemeClr val="tx1"/>
                </a:solidFill>
                <a:latin typeface="Meiryo UI" panose="020B0604030504040204" pitchFamily="50" charset="-128"/>
                <a:ea typeface="Meiryo UI" panose="020B0604030504040204" pitchFamily="50" charset="-128"/>
              </a:rPr>
              <a:t>、適用市町村の国民</a:t>
            </a:r>
            <a:r>
              <a:rPr lang="ja-JP" altLang="en-US" sz="2400" dirty="0">
                <a:solidFill>
                  <a:schemeClr val="tx1"/>
                </a:solidFill>
                <a:latin typeface="Meiryo UI" panose="020B0604030504040204" pitchFamily="50" charset="-128"/>
                <a:ea typeface="Meiryo UI" panose="020B0604030504040204" pitchFamily="50" charset="-128"/>
              </a:rPr>
              <a:t>健康保険・介護</a:t>
            </a:r>
            <a:r>
              <a:rPr lang="ja-JP" altLang="en-US" sz="2400" dirty="0" smtClean="0">
                <a:solidFill>
                  <a:schemeClr val="tx1"/>
                </a:solidFill>
                <a:latin typeface="Meiryo UI" panose="020B0604030504040204" pitchFamily="50" charset="-128"/>
                <a:ea typeface="Meiryo UI" panose="020B0604030504040204" pitchFamily="50" charset="-128"/>
              </a:rPr>
              <a:t>保険、適用市町村が所在する都県の後期高齢者医療、協会けんぽ（以下の「対象保険者」に記載の保険者）に加入している場合、次の</a:t>
            </a:r>
            <a:r>
              <a:rPr lang="ja-JP" altLang="en-US" sz="2400" b="1" u="sng" dirty="0" smtClean="0">
                <a:solidFill>
                  <a:srgbClr val="FF0000"/>
                </a:solidFill>
                <a:latin typeface="Meiryo UI" panose="020B0604030504040204" pitchFamily="50" charset="-128"/>
                <a:ea typeface="Meiryo UI" panose="020B0604030504040204" pitchFamily="50" charset="-128"/>
              </a:rPr>
              <a:t>➀～➄のいずれかに該当する方は、</a:t>
            </a:r>
            <a:r>
              <a:rPr lang="ja-JP" altLang="en-US" sz="2400" dirty="0" smtClean="0">
                <a:solidFill>
                  <a:schemeClr val="tx1"/>
                </a:solidFill>
                <a:latin typeface="Meiryo UI" panose="020B0604030504040204" pitchFamily="50" charset="-128"/>
                <a:ea typeface="Meiryo UI" panose="020B0604030504040204" pitchFamily="50" charset="-128"/>
              </a:rPr>
              <a:t>医療機関、介護サービス事業所等の窓口でその旨を</a:t>
            </a:r>
            <a:r>
              <a:rPr lang="ja-JP" altLang="en-US" sz="2400" b="1" u="sng" dirty="0" smtClean="0">
                <a:solidFill>
                  <a:srgbClr val="FF0000"/>
                </a:solidFill>
                <a:latin typeface="Meiryo UI" panose="020B0604030504040204" pitchFamily="50" charset="-128"/>
                <a:ea typeface="Meiryo UI" panose="020B0604030504040204" pitchFamily="50" charset="-128"/>
              </a:rPr>
              <a:t>ご申告</a:t>
            </a:r>
            <a:r>
              <a:rPr lang="ja-JP" altLang="en-US" sz="2400" dirty="0" smtClean="0">
                <a:solidFill>
                  <a:schemeClr val="tx1"/>
                </a:solidFill>
                <a:latin typeface="Meiryo UI" panose="020B0604030504040204" pitchFamily="50" charset="-128"/>
                <a:ea typeface="Meiryo UI" panose="020B0604030504040204" pitchFamily="50" charset="-128"/>
              </a:rPr>
              <a:t>いただくことで、</a:t>
            </a:r>
            <a:r>
              <a:rPr lang="ja-JP" altLang="en-US" sz="2400" b="1" u="sng" dirty="0" smtClean="0">
                <a:solidFill>
                  <a:srgbClr val="FF0000"/>
                </a:solidFill>
                <a:latin typeface="Meiryo UI" panose="020B0604030504040204" pitchFamily="50" charset="-128"/>
                <a:ea typeface="Meiryo UI" panose="020B0604030504040204" pitchFamily="50" charset="-128"/>
              </a:rPr>
              <a:t>医療保険の窓口負担</a:t>
            </a:r>
            <a:r>
              <a:rPr lang="ja-JP" altLang="en-US" sz="2400" dirty="0" smtClean="0">
                <a:solidFill>
                  <a:schemeClr val="tx1"/>
                </a:solidFill>
                <a:latin typeface="Meiryo UI" panose="020B0604030504040204" pitchFamily="50" charset="-128"/>
                <a:ea typeface="Meiryo UI" panose="020B0604030504040204" pitchFamily="50" charset="-128"/>
              </a:rPr>
              <a:t>や</a:t>
            </a:r>
            <a:r>
              <a:rPr lang="ja-JP" altLang="en-US" sz="2400" b="1" u="sng" dirty="0" smtClean="0">
                <a:solidFill>
                  <a:srgbClr val="FF0000"/>
                </a:solidFill>
                <a:latin typeface="Meiryo UI" panose="020B0604030504040204" pitchFamily="50" charset="-128"/>
                <a:ea typeface="Meiryo UI" panose="020B0604030504040204" pitchFamily="50" charset="-128"/>
              </a:rPr>
              <a:t>介護保険の利用料</a:t>
            </a:r>
            <a:r>
              <a:rPr lang="ja-JP" altLang="en-US" sz="2400" dirty="0" smtClean="0">
                <a:solidFill>
                  <a:schemeClr val="tx1"/>
                </a:solidFill>
                <a:latin typeface="Meiryo UI" panose="020B0604030504040204" pitchFamily="50" charset="-128"/>
                <a:ea typeface="Meiryo UI" panose="020B0604030504040204" pitchFamily="50" charset="-128"/>
              </a:rPr>
              <a:t>につい</a:t>
            </a:r>
            <a:r>
              <a:rPr lang="ja-JP" altLang="en-US" sz="2400" dirty="0">
                <a:solidFill>
                  <a:schemeClr val="tx1"/>
                </a:solidFill>
                <a:latin typeface="Meiryo UI" panose="020B0604030504040204" pitchFamily="50" charset="-128"/>
                <a:ea typeface="Meiryo UI" panose="020B0604030504040204" pitchFamily="50" charset="-128"/>
              </a:rPr>
              <a:t>て</a:t>
            </a:r>
            <a:r>
              <a:rPr lang="ja-JP" altLang="en-US" sz="2400" b="1" u="sng" dirty="0" smtClean="0">
                <a:solidFill>
                  <a:srgbClr val="FF0000"/>
                </a:solidFill>
                <a:latin typeface="Meiryo UI" panose="020B0604030504040204" pitchFamily="50" charset="-128"/>
                <a:ea typeface="Meiryo UI" panose="020B0604030504040204" pitchFamily="50" charset="-128"/>
              </a:rPr>
              <a:t>支払いが不要</a:t>
            </a:r>
            <a:r>
              <a:rPr lang="ja-JP" altLang="en-US" sz="2400" dirty="0" smtClean="0">
                <a:solidFill>
                  <a:schemeClr val="tx1"/>
                </a:solidFill>
                <a:latin typeface="Meiryo UI" panose="020B0604030504040204" pitchFamily="50" charset="-128"/>
                <a:ea typeface="Meiryo UI" panose="020B0604030504040204" pitchFamily="50" charset="-128"/>
              </a:rPr>
              <a:t>となります。</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　（</a:t>
            </a:r>
            <a:r>
              <a:rPr lang="ja-JP" altLang="en-US" sz="2400" b="1" u="sng" dirty="0" smtClean="0">
                <a:solidFill>
                  <a:srgbClr val="FF0000"/>
                </a:solidFill>
                <a:latin typeface="Meiryo UI" panose="020B0604030504040204" pitchFamily="50" charset="-128"/>
                <a:ea typeface="Meiryo UI" panose="020B0604030504040204" pitchFamily="50" charset="-128"/>
              </a:rPr>
              <a:t>令和２年１月</a:t>
            </a:r>
            <a:r>
              <a:rPr lang="ja-JP" altLang="en-US" sz="2400" b="1" u="sng" dirty="0">
                <a:solidFill>
                  <a:srgbClr val="FF0000"/>
                </a:solidFill>
                <a:latin typeface="Meiryo UI" panose="020B0604030504040204" pitchFamily="50" charset="-128"/>
                <a:ea typeface="Meiryo UI" panose="020B0604030504040204" pitchFamily="50" charset="-128"/>
              </a:rPr>
              <a:t>末まで</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①　住家の全半壊、全半焼、床上浸水又はこれに準ずる被災をされた方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400" dirty="0" smtClean="0">
                <a:solidFill>
                  <a:schemeClr val="tx1"/>
                </a:solidFill>
                <a:latin typeface="HGSｺﾞｼｯｸM" panose="020B0600000000000000" pitchFamily="50" charset="-128"/>
                <a:ea typeface="HGSｺﾞｼｯｸM" panose="020B0600000000000000" pitchFamily="50" charset="-128"/>
              </a:rPr>
              <a:t>　　　　</a:t>
            </a:r>
            <a:r>
              <a:rPr lang="en-US" altLang="ja-JP" sz="1400" dirty="0" smtClean="0">
                <a:solidFill>
                  <a:schemeClr val="tx1"/>
                </a:solidFill>
                <a:latin typeface="HGSｺﾞｼｯｸM" panose="020B0600000000000000" pitchFamily="50" charset="-128"/>
                <a:ea typeface="HGSｺﾞｼｯｸM" panose="020B0600000000000000" pitchFamily="50" charset="-128"/>
              </a:rPr>
              <a:t>※</a:t>
            </a:r>
            <a:r>
              <a:rPr lang="ja-JP" altLang="en-US" sz="1400" dirty="0" smtClean="0">
                <a:solidFill>
                  <a:schemeClr val="tx1"/>
                </a:solidFill>
                <a:latin typeface="HGSｺﾞｼｯｸM" panose="020B0600000000000000" pitchFamily="50" charset="-128"/>
                <a:ea typeface="HGSｺﾞｼｯｸM" panose="020B0600000000000000" pitchFamily="50" charset="-128"/>
              </a:rPr>
              <a:t>　罹災証明書の提示は必要ありませんので、窓口で口頭で申告してください。</a:t>
            </a: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②　主たる生計維持者が死亡し又は重篤な傷病を負われた方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③　主たる生計維持者の行方が不明である方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④　主たる生計維持者が業務を廃止、又は休止された方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⑤　主たる生計維持者が失職し、現在収入がない方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177800" indent="-177800">
              <a:lnSpc>
                <a:spcPts val="1680"/>
              </a:lnSpc>
            </a:pP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endParaRPr lang="en-US" altLang="ja-JP" sz="2400" dirty="0" smtClean="0">
              <a:solidFill>
                <a:schemeClr val="tx1"/>
              </a:solidFill>
              <a:latin typeface="Meiryo UI" panose="020B0604030504040204" pitchFamily="50" charset="-128"/>
              <a:ea typeface="Meiryo UI" panose="020B0604030504040204" pitchFamily="50" charset="-128"/>
            </a:endParaRPr>
          </a:p>
          <a:p>
            <a:pPr marL="177800" indent="-177800"/>
            <a:endParaRPr lang="en-US" altLang="ja-JP" sz="2400" dirty="0">
              <a:solidFill>
                <a:schemeClr val="tx1"/>
              </a:solidFill>
              <a:latin typeface="Meiryo UI" panose="020B0604030504040204" pitchFamily="50" charset="-128"/>
              <a:ea typeface="Meiryo UI" panose="020B0604030504040204" pitchFamily="50" charset="-128"/>
            </a:endParaRPr>
          </a:p>
          <a:p>
            <a:pPr marL="177800" indent="-177800"/>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この免除を</a:t>
            </a:r>
            <a:r>
              <a:rPr lang="ja-JP" altLang="en-US" sz="1800" dirty="0" smtClean="0">
                <a:solidFill>
                  <a:schemeClr val="tx1"/>
                </a:solidFill>
                <a:latin typeface="ＭＳ ゴシック" panose="020B0609070205080204" pitchFamily="49" charset="-128"/>
                <a:ea typeface="ＭＳ ゴシック" panose="020B0609070205080204" pitchFamily="49" charset="-128"/>
              </a:rPr>
              <a:t>受けるに</a:t>
            </a:r>
            <a:r>
              <a:rPr lang="ja-JP" altLang="en-US" sz="1800" dirty="0">
                <a:solidFill>
                  <a:schemeClr val="tx1"/>
                </a:solidFill>
                <a:latin typeface="ＭＳ ゴシック" panose="020B0609070205080204" pitchFamily="49" charset="-128"/>
                <a:ea typeface="ＭＳ ゴシック" panose="020B0609070205080204" pitchFamily="49" charset="-128"/>
              </a:rPr>
              <a:t>は</a:t>
            </a:r>
            <a:r>
              <a:rPr lang="ja-JP" altLang="en-US" sz="1800" dirty="0" smtClean="0">
                <a:solidFill>
                  <a:schemeClr val="tx1"/>
                </a:solidFill>
                <a:latin typeface="ＭＳ ゴシック" panose="020B0609070205080204" pitchFamily="49" charset="-128"/>
                <a:ea typeface="ＭＳ ゴシック" panose="020B0609070205080204" pitchFamily="49" charset="-128"/>
              </a:rPr>
              <a:t>、上記の①～⑤のいずれかに</a:t>
            </a:r>
            <a:r>
              <a:rPr lang="ja-JP" altLang="en-US" sz="1800" dirty="0">
                <a:solidFill>
                  <a:schemeClr val="tx1"/>
                </a:solidFill>
                <a:latin typeface="ＭＳ ゴシック" panose="020B0609070205080204" pitchFamily="49" charset="-128"/>
                <a:ea typeface="ＭＳ ゴシック" panose="020B0609070205080204" pitchFamily="49" charset="-128"/>
              </a:rPr>
              <a:t>該当する必要があることから</a:t>
            </a:r>
            <a:r>
              <a:rPr lang="ja-JP" altLang="en-US" sz="1800" dirty="0" smtClean="0">
                <a:solidFill>
                  <a:schemeClr val="tx1"/>
                </a:solidFill>
                <a:latin typeface="ＭＳ ゴシック" panose="020B0609070205080204" pitchFamily="49" charset="-128"/>
                <a:ea typeface="ＭＳ ゴシック" panose="020B0609070205080204" pitchFamily="49" charset="-128"/>
              </a:rPr>
              <a:t>、医療</a:t>
            </a:r>
            <a:r>
              <a:rPr lang="ja-JP" altLang="en-US" sz="1800" dirty="0">
                <a:solidFill>
                  <a:schemeClr val="tx1"/>
                </a:solidFill>
                <a:latin typeface="ＭＳ ゴシック" panose="020B0609070205080204" pitchFamily="49" charset="-128"/>
                <a:ea typeface="ＭＳ ゴシック" panose="020B0609070205080204" pitchFamily="49" charset="-128"/>
              </a:rPr>
              <a:t>機関等の窓口でご申告いただいた内容について</a:t>
            </a:r>
            <a:r>
              <a:rPr lang="ja-JP" altLang="en-US" sz="1800" dirty="0" smtClean="0">
                <a:solidFill>
                  <a:schemeClr val="tx1"/>
                </a:solidFill>
                <a:latin typeface="ＭＳ ゴシック" panose="020B0609070205080204" pitchFamily="49" charset="-128"/>
                <a:ea typeface="ＭＳ ゴシック" panose="020B0609070205080204" pitchFamily="49" charset="-128"/>
              </a:rPr>
              <a:t>、後日、ご加入の保険者から、確認</a:t>
            </a:r>
            <a:r>
              <a:rPr lang="ja-JP" altLang="en-US" sz="1800" dirty="0">
                <a:solidFill>
                  <a:schemeClr val="tx1"/>
                </a:solidFill>
                <a:latin typeface="ＭＳ ゴシック" panose="020B0609070205080204" pitchFamily="49" charset="-128"/>
                <a:ea typeface="ＭＳ ゴシック" panose="020B0609070205080204" pitchFamily="49" charset="-128"/>
              </a:rPr>
              <a:t>が行われることがあります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smtClean="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上記の医療保険・介護保険の加入者であれば</a:t>
            </a:r>
            <a:r>
              <a:rPr lang="ja-JP" altLang="en-US" sz="1800" dirty="0" smtClean="0">
                <a:solidFill>
                  <a:schemeClr val="tx1"/>
                </a:solidFill>
                <a:latin typeface="ＭＳ ゴシック" panose="020B0609070205080204" pitchFamily="49" charset="-128"/>
                <a:ea typeface="ＭＳ ゴシック" panose="020B0609070205080204" pitchFamily="49" charset="-128"/>
              </a:rPr>
              <a:t>、都県外</a:t>
            </a:r>
            <a:r>
              <a:rPr lang="ja-JP" altLang="en-US" sz="1800" dirty="0">
                <a:solidFill>
                  <a:schemeClr val="tx1"/>
                </a:solidFill>
                <a:latin typeface="ＭＳ ゴシック" panose="020B0609070205080204" pitchFamily="49" charset="-128"/>
                <a:ea typeface="ＭＳ ゴシック" panose="020B0609070205080204" pitchFamily="49" charset="-128"/>
              </a:rPr>
              <a:t>の医療機関等を受診、介護</a:t>
            </a:r>
            <a:r>
              <a:rPr lang="ja-JP" altLang="en-US" sz="1800" dirty="0" smtClean="0">
                <a:solidFill>
                  <a:schemeClr val="tx1"/>
                </a:solidFill>
                <a:latin typeface="ＭＳ ゴシック" panose="020B0609070205080204" pitchFamily="49" charset="-128"/>
                <a:ea typeface="ＭＳ ゴシック" panose="020B0609070205080204" pitchFamily="49" charset="-128"/>
              </a:rPr>
              <a:t>サービスを利用</a:t>
            </a:r>
            <a:r>
              <a:rPr lang="ja-JP" altLang="en-US" sz="1800" dirty="0">
                <a:solidFill>
                  <a:schemeClr val="tx1"/>
                </a:solidFill>
                <a:latin typeface="ＭＳ ゴシック" panose="020B0609070205080204" pitchFamily="49" charset="-128"/>
                <a:ea typeface="ＭＳ ゴシック" panose="020B0609070205080204" pitchFamily="49" charset="-128"/>
              </a:rPr>
              <a:t>された場合にも支払いを求められることはありません。</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a:t>
            </a:r>
            <a:r>
              <a:rPr lang="ja-JP" altLang="en-US" sz="1800" dirty="0">
                <a:solidFill>
                  <a:schemeClr val="tx1"/>
                </a:solidFill>
                <a:latin typeface="ＭＳ ゴシック" panose="020B0609070205080204" pitchFamily="49" charset="-128"/>
                <a:ea typeface="ＭＳ ゴシック" panose="020B0609070205080204" pitchFamily="49" charset="-128"/>
              </a:rPr>
              <a:t>　なお、入院・入所時の食費・居住費などはお支払いいただく必要があります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u="sng" dirty="0" smtClean="0">
                <a:solidFill>
                  <a:srgbClr val="FF0000"/>
                </a:solidFill>
                <a:latin typeface="ＭＳ ゴシック" panose="020B0609070205080204" pitchFamily="49" charset="-128"/>
                <a:ea typeface="ＭＳ ゴシック" panose="020B0609070205080204" pitchFamily="49" charset="-128"/>
              </a:rPr>
              <a:t>上記以外の</a:t>
            </a:r>
            <a:r>
              <a:rPr lang="ja-JP" altLang="en-US" sz="1800" dirty="0" smtClean="0">
                <a:solidFill>
                  <a:schemeClr val="tx1"/>
                </a:solidFill>
                <a:latin typeface="ＭＳ ゴシック" panose="020B0609070205080204" pitchFamily="49" charset="-128"/>
                <a:ea typeface="ＭＳ ゴシック" panose="020B0609070205080204" pitchFamily="49" charset="-128"/>
              </a:rPr>
              <a:t>保険者については、医療保険の窓口負担や介護保険の利用料を支払っていただく必要がありますが、一定期間は支払いが猶予される可能性があります。詳細は各保険者にお問い合わせください。</a:t>
            </a:r>
          </a:p>
          <a:p>
            <a:pPr marL="277813" indent="-277813">
              <a:lnSpc>
                <a:spcPts val="3200"/>
              </a:lnSpc>
              <a:spcBef>
                <a:spcPts val="1200"/>
              </a:spcBef>
            </a:pPr>
            <a:r>
              <a:rPr lang="ja-JP" altLang="en-US" sz="2400" dirty="0" smtClean="0">
                <a:solidFill>
                  <a:schemeClr val="tx1"/>
                </a:solidFill>
                <a:latin typeface="Meiryo UI" panose="020B0604030504040204" pitchFamily="50" charset="-128"/>
                <a:ea typeface="Meiryo UI" panose="020B0604030504040204" pitchFamily="50" charset="-128"/>
              </a:rPr>
              <a:t>〇</a:t>
            </a:r>
            <a:r>
              <a:rPr lang="ja-JP" altLang="en-US" sz="2400" dirty="0">
                <a:solidFill>
                  <a:schemeClr val="tx1"/>
                </a:solidFill>
                <a:latin typeface="Meiryo UI" panose="020B0604030504040204" pitchFamily="50" charset="-128"/>
                <a:ea typeface="Meiryo UI" panose="020B0604030504040204" pitchFamily="50" charset="-128"/>
              </a:rPr>
              <a:t>　</a:t>
            </a:r>
            <a:r>
              <a:rPr lang="ja-JP" altLang="en-US" sz="2400" dirty="0" smtClean="0">
                <a:solidFill>
                  <a:schemeClr val="tx1"/>
                </a:solidFill>
                <a:latin typeface="Meiryo UI" panose="020B0604030504040204" pitchFamily="50" charset="-128"/>
                <a:ea typeface="Meiryo UI" panose="020B0604030504040204" pitchFamily="50" charset="-128"/>
              </a:rPr>
              <a:t>被災者の皆様は、</a:t>
            </a:r>
            <a:r>
              <a:rPr lang="ja-JP" altLang="en-US" sz="2400" b="1" u="sng" dirty="0" smtClean="0">
                <a:solidFill>
                  <a:srgbClr val="FF0000"/>
                </a:solidFill>
                <a:latin typeface="Meiryo UI" panose="020B0604030504040204" pitchFamily="50" charset="-128"/>
                <a:ea typeface="Meiryo UI" panose="020B0604030504040204" pitchFamily="50" charset="-128"/>
              </a:rPr>
              <a:t>保険証</a:t>
            </a:r>
            <a:r>
              <a:rPr lang="ja-JP" altLang="en-US" sz="2400" b="1" u="sng" dirty="0">
                <a:solidFill>
                  <a:srgbClr val="FF0000"/>
                </a:solidFill>
                <a:latin typeface="Meiryo UI" panose="020B0604030504040204" pitchFamily="50" charset="-128"/>
                <a:ea typeface="Meiryo UI" panose="020B0604030504040204" pitchFamily="50" charset="-128"/>
              </a:rPr>
              <a:t>なしでも</a:t>
            </a:r>
            <a:r>
              <a:rPr lang="ja-JP" altLang="en-US" sz="2400" dirty="0">
                <a:solidFill>
                  <a:schemeClr val="tx1"/>
                </a:solidFill>
                <a:latin typeface="Meiryo UI" panose="020B0604030504040204" pitchFamily="50" charset="-128"/>
                <a:ea typeface="Meiryo UI" panose="020B0604030504040204" pitchFamily="50" charset="-128"/>
              </a:rPr>
              <a:t>医療機関等を受診、介護サービスを利用できます</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a:solidFill>
                <a:schemeClr val="tx1"/>
              </a:solidFill>
              <a:latin typeface="Meiryo UI" panose="020B0604030504040204" pitchFamily="50" charset="-128"/>
              <a:ea typeface="Meiryo UI" panose="020B0604030504040204" pitchFamily="50" charset="-128"/>
            </a:endParaRPr>
          </a:p>
        </p:txBody>
      </p:sp>
      <p:grpSp>
        <p:nvGrpSpPr>
          <p:cNvPr id="12" name="グループ化 11"/>
          <p:cNvGrpSpPr/>
          <p:nvPr/>
        </p:nvGrpSpPr>
        <p:grpSpPr>
          <a:xfrm>
            <a:off x="6800234" y="341681"/>
            <a:ext cx="2601724" cy="926591"/>
            <a:chOff x="6595358" y="1030415"/>
            <a:chExt cx="2880320" cy="1153988"/>
          </a:xfrm>
        </p:grpSpPr>
        <p:pic>
          <p:nvPicPr>
            <p:cNvPr id="4" name="図 3" descr="報道発表資料psdのコピー2"/>
            <p:cNvPicPr/>
            <p:nvPr/>
          </p:nvPicPr>
          <p:blipFill>
            <a:blip r:embed="rId2" cstate="print"/>
            <a:srcRect/>
            <a:stretch>
              <a:fillRect/>
            </a:stretch>
          </p:blipFill>
          <p:spPr bwMode="auto">
            <a:xfrm>
              <a:off x="6673350" y="1030415"/>
              <a:ext cx="2720340" cy="903224"/>
            </a:xfrm>
            <a:prstGeom prst="rect">
              <a:avLst/>
            </a:prstGeom>
            <a:noFill/>
          </p:spPr>
        </p:pic>
        <p:sp>
          <p:nvSpPr>
            <p:cNvPr id="9" name="テキスト ボックス 8"/>
            <p:cNvSpPr txBox="1"/>
            <p:nvPr/>
          </p:nvSpPr>
          <p:spPr>
            <a:xfrm>
              <a:off x="6595358" y="1839425"/>
              <a:ext cx="2880320" cy="344978"/>
            </a:xfrm>
            <a:prstGeom prst="rect">
              <a:avLst/>
            </a:prstGeom>
            <a:noFill/>
          </p:spPr>
          <p:txBody>
            <a:bodyPr wrap="square" rtlCol="0">
              <a:spAutoFit/>
            </a:bodyPr>
            <a:lstStyle/>
            <a:p>
              <a:pPr algn="dist"/>
              <a:r>
                <a:rPr lang="ja-JP" altLang="en-US" sz="1200" dirty="0" smtClean="0">
                  <a:latin typeface="HGSｺﾞｼｯｸM" panose="020B0600000000000000" pitchFamily="50" charset="-128"/>
                  <a:ea typeface="HGSｺﾞｼｯｸM" panose="020B0600000000000000" pitchFamily="50" charset="-128"/>
                </a:rPr>
                <a:t>令和</a:t>
              </a:r>
              <a:r>
                <a:rPr lang="ja-JP" altLang="en-US" sz="1200" smtClean="0">
                  <a:latin typeface="HGSｺﾞｼｯｸM" panose="020B0600000000000000" pitchFamily="50" charset="-128"/>
                  <a:ea typeface="HGSｺﾞｼｯｸM" panose="020B0600000000000000" pitchFamily="50" charset="-128"/>
                </a:rPr>
                <a:t>元年</a:t>
              </a:r>
              <a:r>
                <a:rPr lang="ja-JP" altLang="en-US" sz="1200">
                  <a:latin typeface="HGSｺﾞｼｯｸM" panose="020B0600000000000000" pitchFamily="50" charset="-128"/>
                  <a:ea typeface="HGSｺﾞｼｯｸM" panose="020B0600000000000000" pitchFamily="50" charset="-128"/>
                </a:rPr>
                <a:t>１０月２１日１０時時点</a:t>
              </a:r>
              <a:endParaRPr kumimoji="1" lang="ja-JP" altLang="en-US" sz="1200" dirty="0">
                <a:latin typeface="HGSｺﾞｼｯｸM" panose="020B0600000000000000" pitchFamily="50" charset="-128"/>
                <a:ea typeface="HGSｺﾞｼｯｸM" panose="020B0600000000000000" pitchFamily="50" charset="-128"/>
              </a:endParaRPr>
            </a:p>
          </p:txBody>
        </p:sp>
      </p:grpSp>
      <p:sp>
        <p:nvSpPr>
          <p:cNvPr id="13" name="正方形/長方形 12"/>
          <p:cNvSpPr/>
          <p:nvPr/>
        </p:nvSpPr>
        <p:spPr>
          <a:xfrm>
            <a:off x="124870" y="11945416"/>
            <a:ext cx="9380135" cy="747807"/>
          </a:xfrm>
          <a:prstGeom prst="rect">
            <a:avLst/>
          </a:prstGeom>
          <a:solidFill>
            <a:srgbClr val="FFFF99"/>
          </a:solidFill>
          <a:ln w="57150">
            <a:solidFill>
              <a:srgbClr val="FF0000"/>
            </a:solidFill>
          </a:ln>
        </p:spPr>
        <p:style>
          <a:lnRef idx="2">
            <a:schemeClr val="accent2"/>
          </a:lnRef>
          <a:fillRef idx="1">
            <a:schemeClr val="lt1"/>
          </a:fillRef>
          <a:effectRef idx="0">
            <a:schemeClr val="accent2"/>
          </a:effectRef>
          <a:fontRef idx="minor">
            <a:schemeClr val="dk1"/>
          </a:fontRef>
        </p:style>
        <p:txBody>
          <a:bodyPr rtlCol="0" anchor="ctr"/>
          <a:lstStyle/>
          <a:p>
            <a:pPr marL="360363" indent="-360363"/>
            <a:r>
              <a:rPr kumimoji="1" lang="ja-JP" altLang="en-US" sz="2600" b="1" dirty="0" smtClean="0">
                <a:latin typeface="Meiryo UI" panose="020B0604030504040204" pitchFamily="50" charset="-128"/>
                <a:ea typeface="Meiryo UI" panose="020B0604030504040204" pitchFamily="50" charset="-128"/>
              </a:rPr>
              <a:t>○　この窓口負担の取扱いについて、ご不明な点があれば、</a:t>
            </a:r>
            <a:r>
              <a:rPr lang="ja-JP" altLang="en-US" sz="2600" b="1" dirty="0">
                <a:latin typeface="Meiryo UI" panose="020B0604030504040204" pitchFamily="50" charset="-128"/>
                <a:ea typeface="Meiryo UI" panose="020B0604030504040204" pitchFamily="50" charset="-128"/>
              </a:rPr>
              <a:t>ご加入</a:t>
            </a:r>
            <a:r>
              <a:rPr lang="ja-JP" altLang="en-US" sz="2600" b="1" dirty="0" smtClean="0">
                <a:latin typeface="Meiryo UI" panose="020B0604030504040204" pitchFamily="50" charset="-128"/>
                <a:ea typeface="Meiryo UI" panose="020B0604030504040204" pitchFamily="50" charset="-128"/>
              </a:rPr>
              <a:t>の各保険者</a:t>
            </a:r>
            <a:r>
              <a:rPr kumimoji="1" lang="ja-JP" altLang="en-US" sz="2600" b="1" dirty="0" smtClean="0">
                <a:latin typeface="Meiryo UI" panose="020B0604030504040204" pitchFamily="50" charset="-128"/>
                <a:ea typeface="Meiryo UI" panose="020B0604030504040204" pitchFamily="50" charset="-128"/>
              </a:rPr>
              <a:t>にお問い合わせ下さい。</a:t>
            </a:r>
            <a:endParaRPr kumimoji="1" lang="ja-JP" altLang="en-US" sz="2600" b="1" dirty="0">
              <a:latin typeface="Meiryo UI" panose="020B0604030504040204" pitchFamily="50" charset="-128"/>
              <a:ea typeface="Meiryo UI" panose="020B0604030504040204" pitchFamily="50" charset="-128"/>
            </a:endParaRPr>
          </a:p>
        </p:txBody>
      </p:sp>
      <p:sp>
        <p:nvSpPr>
          <p:cNvPr id="11" name="正方形/長方形 10"/>
          <p:cNvSpPr/>
          <p:nvPr/>
        </p:nvSpPr>
        <p:spPr>
          <a:xfrm>
            <a:off x="211431" y="17488"/>
            <a:ext cx="6363969" cy="397562"/>
          </a:xfrm>
          <a:prstGeom prst="rect">
            <a:avLst/>
          </a:prstGeom>
          <a:noFill/>
          <a:ln w="57150">
            <a:noFill/>
          </a:ln>
        </p:spPr>
        <p:style>
          <a:lnRef idx="2">
            <a:schemeClr val="accent6"/>
          </a:lnRef>
          <a:fillRef idx="1">
            <a:schemeClr val="lt1"/>
          </a:fillRef>
          <a:effectRef idx="0">
            <a:schemeClr val="accent6"/>
          </a:effectRef>
          <a:fontRef idx="minor">
            <a:schemeClr val="dk1"/>
          </a:fontRef>
        </p:style>
        <p:txBody>
          <a:bodyPr lIns="0" rIns="0" rtlCol="0" anchor="t"/>
          <a:lstStyle/>
          <a:p>
            <a:r>
              <a:rPr lang="ja-JP" altLang="en-US" sz="2800" b="1" dirty="0" smtClean="0">
                <a:solidFill>
                  <a:srgbClr val="FF0000"/>
                </a:solidFill>
                <a:latin typeface="HGSｺﾞｼｯｸM" panose="020B0600000000000000" pitchFamily="50" charset="-128"/>
                <a:ea typeface="HGSｺﾞｼｯｸM" panose="020B0600000000000000" pitchFamily="50" charset="-128"/>
              </a:rPr>
              <a:t>令和元年台風第</a:t>
            </a:r>
            <a:r>
              <a:rPr lang="en-US" altLang="ja-JP" sz="2800" b="1" dirty="0" smtClean="0">
                <a:solidFill>
                  <a:srgbClr val="FF0000"/>
                </a:solidFill>
                <a:latin typeface="HGSｺﾞｼｯｸM" panose="020B0600000000000000" pitchFamily="50" charset="-128"/>
                <a:ea typeface="HGSｺﾞｼｯｸM" panose="020B0600000000000000" pitchFamily="50" charset="-128"/>
              </a:rPr>
              <a:t>19</a:t>
            </a:r>
            <a:r>
              <a:rPr lang="ja-JP" altLang="en-US" sz="2800" b="1" dirty="0" smtClean="0">
                <a:solidFill>
                  <a:srgbClr val="FF0000"/>
                </a:solidFill>
                <a:latin typeface="HGSｺﾞｼｯｸM" panose="020B0600000000000000" pitchFamily="50" charset="-128"/>
                <a:ea typeface="HGSｺﾞｼｯｸM" panose="020B0600000000000000" pitchFamily="50" charset="-128"/>
              </a:rPr>
              <a:t>号の</a:t>
            </a:r>
            <a:r>
              <a:rPr kumimoji="1" lang="ja-JP" altLang="en-US" sz="2800" b="1" dirty="0" smtClean="0">
                <a:solidFill>
                  <a:srgbClr val="FF0000"/>
                </a:solidFill>
                <a:latin typeface="HGSｺﾞｼｯｸM" panose="020B0600000000000000" pitchFamily="50" charset="-128"/>
                <a:ea typeface="HGSｺﾞｼｯｸM" panose="020B0600000000000000" pitchFamily="50" charset="-128"/>
              </a:rPr>
              <a:t>被災者の皆様へ</a:t>
            </a:r>
            <a:endParaRPr kumimoji="1" lang="en-US" altLang="ja-JP" sz="2800" b="1" dirty="0" smtClean="0">
              <a:solidFill>
                <a:srgbClr val="FF0000"/>
              </a:solidFill>
              <a:latin typeface="HGSｺﾞｼｯｸM" panose="020B0600000000000000" pitchFamily="50" charset="-128"/>
              <a:ea typeface="HGSｺﾞｼｯｸM" panose="020B0600000000000000" pitchFamily="50" charset="-128"/>
            </a:endParaRPr>
          </a:p>
        </p:txBody>
      </p:sp>
      <p:sp>
        <p:nvSpPr>
          <p:cNvPr id="2" name="正方形/長方形 1"/>
          <p:cNvSpPr/>
          <p:nvPr/>
        </p:nvSpPr>
        <p:spPr>
          <a:xfrm>
            <a:off x="220951" y="6400800"/>
            <a:ext cx="9190527" cy="2016224"/>
          </a:xfrm>
          <a:prstGeom prst="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endParaRPr lang="en-US" altLang="ja-JP" sz="1400" dirty="0" smtClean="0">
              <a:solidFill>
                <a:schemeClr val="tx1"/>
              </a:solidFill>
            </a:endParaRPr>
          </a:p>
          <a:p>
            <a:r>
              <a:rPr lang="ja-JP" altLang="en-US" sz="1600" dirty="0" smtClean="0">
                <a:solidFill>
                  <a:schemeClr val="tx1"/>
                </a:solidFill>
              </a:rPr>
              <a:t>［</a:t>
            </a:r>
            <a:r>
              <a:rPr lang="ja-JP" altLang="en-US" sz="1600" dirty="0">
                <a:solidFill>
                  <a:schemeClr val="tx1"/>
                </a:solidFill>
              </a:rPr>
              <a:t>宮城県</a:t>
            </a:r>
            <a:r>
              <a:rPr lang="ja-JP" altLang="en-US" sz="1600" dirty="0" smtClean="0">
                <a:solidFill>
                  <a:schemeClr val="tx1"/>
                </a:solidFill>
              </a:rPr>
              <a:t>］</a:t>
            </a:r>
            <a:endParaRPr lang="en-US" altLang="ja-JP" sz="1600" dirty="0" smtClean="0">
              <a:solidFill>
                <a:schemeClr val="tx1"/>
              </a:solidFill>
            </a:endParaRPr>
          </a:p>
          <a:p>
            <a:r>
              <a:rPr lang="zh-TW" altLang="en-US" sz="1600" dirty="0">
                <a:solidFill>
                  <a:schemeClr val="tx1"/>
                </a:solidFill>
              </a:rPr>
              <a:t>仙台市、石巻市、塩竈市、気仙沼市、白石市、名取市、角田市、多賀城市、岩沼市、登米市、栗原市、大崎市、富谷市、丸森町、亘理町、山元町、</a:t>
            </a:r>
            <a:r>
              <a:rPr lang="zh-TW" altLang="en-US" sz="1600" dirty="0" smtClean="0">
                <a:solidFill>
                  <a:schemeClr val="tx1"/>
                </a:solidFill>
              </a:rPr>
              <a:t>松島町</a:t>
            </a:r>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 </a:t>
            </a:r>
            <a:r>
              <a:rPr lang="zh-TW" altLang="en-US" sz="1600" dirty="0" smtClean="0">
                <a:solidFill>
                  <a:schemeClr val="tx1"/>
                </a:solidFill>
              </a:rPr>
              <a:t>、</a:t>
            </a:r>
            <a:r>
              <a:rPr lang="zh-TW" altLang="en-US" sz="1600" dirty="0">
                <a:solidFill>
                  <a:schemeClr val="tx1"/>
                </a:solidFill>
              </a:rPr>
              <a:t>利府町、大郷町、大衡村、色麻町、加美町、涌谷町、</a:t>
            </a:r>
            <a:r>
              <a:rPr lang="zh-TW" altLang="en-US" sz="1600" dirty="0" smtClean="0">
                <a:solidFill>
                  <a:schemeClr val="tx1"/>
                </a:solidFill>
              </a:rPr>
              <a:t>美里町</a:t>
            </a:r>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 </a:t>
            </a:r>
            <a:r>
              <a:rPr lang="zh-TW" altLang="en-US" sz="1600" smtClean="0">
                <a:solidFill>
                  <a:schemeClr val="tx1"/>
                </a:solidFill>
              </a:rPr>
              <a:t>、南三陸町</a:t>
            </a:r>
            <a:r>
              <a:rPr lang="ja-JP" altLang="en-US" sz="1600" smtClean="0">
                <a:solidFill>
                  <a:schemeClr val="tx1"/>
                </a:solidFill>
              </a:rPr>
              <a:t>、</a:t>
            </a:r>
            <a:r>
              <a:rPr lang="ja-JP" altLang="en-US" sz="1600" dirty="0" smtClean="0">
                <a:solidFill>
                  <a:schemeClr val="tx1"/>
                </a:solidFill>
              </a:rPr>
              <a:t>宮城県後期高齢者医療広域連合、全国健康保険協会</a:t>
            </a:r>
            <a:endParaRPr lang="en-US" altLang="ja-JP" sz="1600" dirty="0" smtClean="0">
              <a:solidFill>
                <a:schemeClr val="tx1"/>
              </a:solidFill>
            </a:endParaRPr>
          </a:p>
          <a:p>
            <a:endParaRPr lang="en-US" altLang="ja-JP" sz="800" dirty="0" smtClean="0">
              <a:solidFill>
                <a:schemeClr val="tx1"/>
              </a:solidFill>
            </a:endParaRPr>
          </a:p>
          <a:p>
            <a:r>
              <a:rPr lang="ja-JP" altLang="en-US" sz="1600" dirty="0" smtClean="0">
                <a:solidFill>
                  <a:schemeClr val="tx1"/>
                </a:solidFill>
              </a:rPr>
              <a:t>（</a:t>
            </a:r>
            <a:r>
              <a:rPr lang="en-US" altLang="ja-JP" sz="1600" dirty="0" smtClean="0">
                <a:solidFill>
                  <a:schemeClr val="tx1"/>
                </a:solidFill>
              </a:rPr>
              <a:t>※</a:t>
            </a:r>
            <a:r>
              <a:rPr lang="ja-JP" altLang="en-US" sz="1600" dirty="0" smtClean="0">
                <a:solidFill>
                  <a:schemeClr val="tx1"/>
                </a:solidFill>
              </a:rPr>
              <a:t>）国保のみ</a:t>
            </a:r>
            <a:endParaRPr lang="en-US" altLang="ja-JP" sz="1600" dirty="0">
              <a:solidFill>
                <a:schemeClr val="tx1"/>
              </a:solidFill>
            </a:endParaRPr>
          </a:p>
          <a:p>
            <a:r>
              <a:rPr lang="ja-JP" altLang="en-US" sz="1400" dirty="0">
                <a:solidFill>
                  <a:schemeClr val="tx1"/>
                </a:solidFill>
                <a:latin typeface="+mn-ea"/>
              </a:rPr>
              <a:t>（上記以外に、一部の健保組合・国保組合についても免除される場合があります。詳細は各組合にお問い合わせください。</a:t>
            </a:r>
            <a:r>
              <a:rPr lang="ja-JP" altLang="en-US" sz="1400" dirty="0" smtClean="0">
                <a:solidFill>
                  <a:schemeClr val="tx1"/>
                </a:solidFill>
                <a:latin typeface="+mn-ea"/>
              </a:rPr>
              <a:t>）</a:t>
            </a:r>
            <a:endParaRPr lang="en-US" altLang="ja-JP" sz="1400" dirty="0">
              <a:solidFill>
                <a:schemeClr val="tx1"/>
              </a:solidFill>
            </a:endParaRPr>
          </a:p>
        </p:txBody>
      </p:sp>
      <p:sp>
        <p:nvSpPr>
          <p:cNvPr id="3" name="角丸四角形 2"/>
          <p:cNvSpPr/>
          <p:nvPr/>
        </p:nvSpPr>
        <p:spPr>
          <a:xfrm>
            <a:off x="211431" y="6203826"/>
            <a:ext cx="1512168" cy="285936"/>
          </a:xfrm>
          <a:prstGeom prst="round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pPr algn="ctr"/>
            <a:r>
              <a:rPr kumimoji="1" lang="ja-JP" altLang="en-US" sz="1600" b="1" dirty="0" smtClean="0">
                <a:ln w="0"/>
                <a:solidFill>
                  <a:schemeClr val="tx1"/>
                </a:solidFill>
              </a:rPr>
              <a:t>対象保険者</a:t>
            </a:r>
            <a:endParaRPr kumimoji="1" lang="ja-JP" altLang="en-US" sz="1600" b="1" dirty="0">
              <a:ln w="0"/>
              <a:solidFill>
                <a:schemeClr val="tx1"/>
              </a:solidFill>
            </a:endParaRPr>
          </a:p>
        </p:txBody>
      </p:sp>
      <p:sp>
        <p:nvSpPr>
          <p:cNvPr id="14" name="テキスト ボックス 13"/>
          <p:cNvSpPr txBox="1"/>
          <p:nvPr/>
        </p:nvSpPr>
        <p:spPr>
          <a:xfrm>
            <a:off x="9697240" y="991273"/>
            <a:ext cx="2539623" cy="477054"/>
          </a:xfrm>
          <a:prstGeom prst="rect">
            <a:avLst/>
          </a:prstGeom>
          <a:solidFill>
            <a:srgbClr val="FF0000"/>
          </a:solidFill>
        </p:spPr>
        <p:txBody>
          <a:bodyPr wrap="square" rtlCol="0">
            <a:spAutoFit/>
          </a:bodyPr>
          <a:lstStyle/>
          <a:p>
            <a:pPr algn="ctr"/>
            <a:r>
              <a:rPr kumimoji="1" lang="ja-JP" altLang="en-US" b="1" dirty="0" smtClean="0">
                <a:solidFill>
                  <a:schemeClr val="bg1"/>
                </a:solidFill>
                <a:latin typeface="メイリオ" panose="020B0604030504040204" pitchFamily="50" charset="-128"/>
                <a:ea typeface="メイリオ" panose="020B0604030504040204" pitchFamily="50" charset="-128"/>
              </a:rPr>
              <a:t>時点入力</a:t>
            </a:r>
            <a:endParaRPr kumimoji="1" lang="ja-JP" altLang="en-US" b="1" dirty="0">
              <a:solidFill>
                <a:schemeClr val="bg1"/>
              </a:solidFill>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41791618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1398</TotalTime>
  <Words>134</Words>
  <Application>Microsoft Office PowerPoint</Application>
  <PresentationFormat>A3 297x420 mm</PresentationFormat>
  <Paragraphs>34</Paragraphs>
  <Slides>1</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1</vt:i4>
      </vt:variant>
    </vt:vector>
  </HeadingPairs>
  <TitlesOfParts>
    <vt:vector size="11" baseType="lpstr">
      <vt:lpstr>ＤＦ特太ゴシック体</vt:lpstr>
      <vt:lpstr>HGSｺﾞｼｯｸM</vt:lpstr>
      <vt:lpstr>Meiryo UI</vt:lpstr>
      <vt:lpstr>ＭＳ Ｐゴシック</vt:lpstr>
      <vt:lpstr>ＭＳ ゴシック</vt:lpstr>
      <vt:lpstr>新細明體</vt:lpstr>
      <vt:lpstr>メイリオ</vt:lpstr>
      <vt:lpstr>Arial</vt:lpstr>
      <vt:lpstr>Calibri</vt:lpstr>
      <vt:lpstr>Office ​​テーマ</vt:lpstr>
      <vt:lpstr>PowerPoint プレゼンテーション</vt:lpstr>
    </vt:vector>
  </TitlesOfParts>
  <Company>厚生労働省</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厚生労働省ネットワークシステム</dc:creator>
  <cp:lastModifiedBy>山谷 神奈(yamaya-kanna)</cp:lastModifiedBy>
  <cp:revision>124</cp:revision>
  <cp:lastPrinted>2019-10-21T03:32:05Z</cp:lastPrinted>
  <dcterms:created xsi:type="dcterms:W3CDTF">2016-04-24T05:31:51Z</dcterms:created>
  <dcterms:modified xsi:type="dcterms:W3CDTF">2019-10-21T05:36:49Z</dcterms:modified>
</cp:coreProperties>
</file>

<file path=docProps/thumbnail.jpeg>
</file>